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68" r:id="rId3"/>
    <p:sldId id="257" r:id="rId4"/>
    <p:sldId id="263" r:id="rId5"/>
    <p:sldId id="260" r:id="rId6"/>
    <p:sldId id="265" r:id="rId7"/>
    <p:sldId id="264" r:id="rId8"/>
    <p:sldId id="261" r:id="rId9"/>
    <p:sldId id="262" r:id="rId10"/>
    <p:sldId id="267" r:id="rId11"/>
    <p:sldId id="269" r:id="rId12"/>
    <p:sldId id="270" r:id="rId13"/>
    <p:sldId id="25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3ACA52D-AFCE-41A1-B07D-0E9AF32148FC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CA169DB-7EFE-42BD-A113-0C0A23215A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Тема:</a:t>
            </a:r>
            <a:br>
              <a:rPr lang="ru-RU" dirty="0" smtClean="0"/>
            </a:br>
            <a:r>
              <a:rPr lang="ru-RU" dirty="0" smtClean="0"/>
              <a:t>Различение звуков и букв Ч и Щ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724200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Игра « У гнома и у великана»</a:t>
            </a:r>
            <a:endParaRPr lang="ru-RU" b="1" dirty="0"/>
          </a:p>
        </p:txBody>
      </p:sp>
      <p:pic>
        <p:nvPicPr>
          <p:cNvPr id="3074" name="Picture 2" descr="C:\Users\Денис\Downloads\ч-щ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447" t="14270" r="11272" b="27761"/>
          <a:stretch>
            <a:fillRect/>
          </a:stretch>
        </p:blipFill>
        <p:spPr bwMode="auto">
          <a:xfrm>
            <a:off x="1475656" y="1340768"/>
            <a:ext cx="7461686" cy="4842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енис\Downloads\ч-щ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63" r="686"/>
          <a:stretch>
            <a:fillRect/>
          </a:stretch>
        </p:blipFill>
        <p:spPr bwMode="auto">
          <a:xfrm>
            <a:off x="1043608" y="332656"/>
            <a:ext cx="7912099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Вставь нужный слог и прочитай</a:t>
            </a:r>
            <a:endParaRPr lang="ru-RU" dirty="0"/>
          </a:p>
        </p:txBody>
      </p:sp>
      <p:pic>
        <p:nvPicPr>
          <p:cNvPr id="6146" name="Picture 2" descr="C:\Users\Денис\Downloads\ч-щ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27689"/>
            <a:ext cx="7416824" cy="5566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pic>
        <p:nvPicPr>
          <p:cNvPr id="2050" name="Picture 2" descr="C:\Users\Денис\Downloads\ч-щ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68664" y="1447800"/>
            <a:ext cx="4032222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Звук Ч     –     звук Щ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800" dirty="0" smtClean="0"/>
              <a:t>Звуки </a:t>
            </a:r>
            <a:r>
              <a:rPr lang="ru-RU" sz="2800" dirty="0" smtClean="0"/>
              <a:t>Ч и Щ - согласные, глухие и мягкие</a:t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5" name="Picture 2" descr="C:\Users\Денис\Downloads\ч33.jpg"/>
          <p:cNvPicPr>
            <a:picLocks noChangeAspect="1" noChangeArrowheads="1"/>
          </p:cNvPicPr>
          <p:nvPr/>
        </p:nvPicPr>
        <p:blipFill>
          <a:blip r:embed="rId2" cstate="print"/>
          <a:srcRect l="9000" t="13500" r="59501" b="48001"/>
          <a:stretch>
            <a:fillRect/>
          </a:stretch>
        </p:blipFill>
        <p:spPr bwMode="auto">
          <a:xfrm>
            <a:off x="1979712" y="1268760"/>
            <a:ext cx="2736304" cy="2508280"/>
          </a:xfrm>
          <a:prstGeom prst="rect">
            <a:avLst/>
          </a:prstGeom>
          <a:noFill/>
        </p:spPr>
      </p:pic>
      <p:pic>
        <p:nvPicPr>
          <p:cNvPr id="6" name="Picture 3" descr="C:\Users\Денис\Downloads\щ12.jpg"/>
          <p:cNvPicPr>
            <a:picLocks noChangeAspect="1" noChangeArrowheads="1"/>
          </p:cNvPicPr>
          <p:nvPr/>
        </p:nvPicPr>
        <p:blipFill>
          <a:blip r:embed="rId3" cstate="print"/>
          <a:srcRect l="8263" t="14300" r="53937" b="39500"/>
          <a:stretch>
            <a:fillRect/>
          </a:stretch>
        </p:blipFill>
        <p:spPr bwMode="auto">
          <a:xfrm>
            <a:off x="5796136" y="1268759"/>
            <a:ext cx="2664296" cy="24422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енис\Downloads\ч-щ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28560" y="0"/>
            <a:ext cx="9172560" cy="687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енис\Downloads\ч-щ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70022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786210"/>
          </a:xfrm>
        </p:spPr>
        <p:txBody>
          <a:bodyPr>
            <a:normAutofit/>
          </a:bodyPr>
          <a:lstStyle/>
          <a:p>
            <a:r>
              <a:rPr lang="ru-RU" dirty="0" smtClean="0"/>
              <a:t>Игра </a:t>
            </a:r>
            <a:r>
              <a:rPr lang="ru-RU" b="1" dirty="0" smtClean="0"/>
              <a:t>«Наоборот</a:t>
            </a:r>
            <a:r>
              <a:rPr lang="ru-RU" b="1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Замени </a:t>
            </a:r>
            <a:r>
              <a:rPr lang="ru-RU" sz="2800" dirty="0" smtClean="0"/>
              <a:t>звук Ч на Щ и наоборот звук Щ на Ч: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71600" y="3068960"/>
            <a:ext cx="3524200" cy="3057203"/>
          </a:xfrm>
        </p:spPr>
        <p:txBody>
          <a:bodyPr/>
          <a:lstStyle/>
          <a:p>
            <a:r>
              <a:rPr lang="ru-RU" u="sng" dirty="0" smtClean="0"/>
              <a:t>точу — тащу </a:t>
            </a:r>
          </a:p>
          <a:p>
            <a:r>
              <a:rPr lang="ru-RU" dirty="0" smtClean="0"/>
              <a:t>чётко — </a:t>
            </a:r>
          </a:p>
          <a:p>
            <a:r>
              <a:rPr lang="ru-RU" dirty="0" smtClean="0"/>
              <a:t>помечать — </a:t>
            </a:r>
          </a:p>
          <a:p>
            <a:r>
              <a:rPr lang="ru-RU" dirty="0" smtClean="0"/>
              <a:t>точить —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08104" y="2996952"/>
            <a:ext cx="3178696" cy="3129211"/>
          </a:xfrm>
        </p:spPr>
        <p:txBody>
          <a:bodyPr/>
          <a:lstStyle/>
          <a:p>
            <a:r>
              <a:rPr lang="ru-RU" dirty="0" smtClean="0"/>
              <a:t>лещи — лечи </a:t>
            </a:r>
          </a:p>
          <a:p>
            <a:r>
              <a:rPr lang="ru-RU" dirty="0" smtClean="0"/>
              <a:t>полущить — </a:t>
            </a:r>
          </a:p>
          <a:p>
            <a:r>
              <a:rPr lang="ru-RU" dirty="0" smtClean="0"/>
              <a:t>мощёный — </a:t>
            </a:r>
          </a:p>
          <a:p>
            <a:r>
              <a:rPr lang="ru-RU" dirty="0" smtClean="0"/>
              <a:t>пищать —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енис\Downloads\ч-щ3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Читаем слоги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ЧА-ЩА</a:t>
            </a:r>
          </a:p>
          <a:p>
            <a:r>
              <a:rPr lang="ru-RU" sz="4400" b="1" dirty="0" smtClean="0"/>
              <a:t>ЧУ-ЩУ</a:t>
            </a:r>
          </a:p>
          <a:p>
            <a:r>
              <a:rPr lang="ru-RU" sz="4400" b="1" dirty="0" smtClean="0"/>
              <a:t>ЧЕ-ЩЕ</a:t>
            </a:r>
          </a:p>
          <a:p>
            <a:r>
              <a:rPr lang="ru-RU" sz="4400" b="1" dirty="0" smtClean="0"/>
              <a:t>ЧО-ЩО</a:t>
            </a:r>
          </a:p>
          <a:p>
            <a:r>
              <a:rPr lang="ru-RU" sz="4400" b="1" dirty="0" smtClean="0"/>
              <a:t>ЧИ-ЩИ</a:t>
            </a:r>
            <a:endParaRPr lang="ru-RU" sz="4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АЧ-ЯЩ</a:t>
            </a:r>
          </a:p>
          <a:p>
            <a:r>
              <a:rPr lang="ru-RU" sz="4400" b="1" dirty="0" smtClean="0"/>
              <a:t>УЧ-УЩ</a:t>
            </a:r>
          </a:p>
          <a:p>
            <a:r>
              <a:rPr lang="ru-RU" sz="4400" b="1" dirty="0" smtClean="0"/>
              <a:t>ЕЧ-ЕЩ</a:t>
            </a:r>
          </a:p>
          <a:p>
            <a:r>
              <a:rPr lang="ru-RU" sz="4400" b="1" dirty="0" smtClean="0"/>
              <a:t>ОЧ-ОЩ</a:t>
            </a:r>
          </a:p>
          <a:p>
            <a:r>
              <a:rPr lang="ru-RU" sz="4400" b="1" dirty="0" smtClean="0"/>
              <a:t>ИЧ-ИЩ</a:t>
            </a:r>
            <a:endParaRPr lang="ru-RU" sz="4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64219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Сосчитай </a:t>
            </a:r>
            <a:r>
              <a:rPr lang="ru-RU" sz="4000" dirty="0" smtClean="0"/>
              <a:t>сколько здесь букв Ч и Щ: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4000" dirty="0" smtClean="0"/>
              <a:t>Ч</a:t>
            </a:r>
            <a:r>
              <a:rPr lang="ru-RU" sz="4000" b="1" dirty="0" smtClean="0"/>
              <a:t> </a:t>
            </a:r>
            <a:r>
              <a:rPr lang="ru-RU" sz="4000" b="1" dirty="0" smtClean="0"/>
              <a:t>Ч </a:t>
            </a:r>
            <a:r>
              <a:rPr lang="ru-RU" sz="4000" b="1" i="1" dirty="0" err="1" smtClean="0"/>
              <a:t>ч</a:t>
            </a:r>
            <a:r>
              <a:rPr lang="ru-RU" sz="4000" b="1" i="1" dirty="0" smtClean="0"/>
              <a:t> </a:t>
            </a:r>
            <a:r>
              <a:rPr lang="ru-RU" sz="4000" b="1" dirty="0" smtClean="0"/>
              <a:t>Щ </a:t>
            </a:r>
            <a:r>
              <a:rPr lang="ru-RU" sz="4000" b="1" dirty="0" err="1" smtClean="0"/>
              <a:t>щ</a:t>
            </a:r>
            <a:r>
              <a:rPr lang="ru-RU" sz="4000" b="1" dirty="0" smtClean="0"/>
              <a:t> </a:t>
            </a:r>
            <a:r>
              <a:rPr lang="ru-RU" sz="4000" dirty="0" smtClean="0"/>
              <a:t>Ч</a:t>
            </a:r>
            <a:r>
              <a:rPr lang="ru-RU" sz="4000" b="1" dirty="0" smtClean="0"/>
              <a:t> </a:t>
            </a:r>
            <a:r>
              <a:rPr lang="ru-RU" sz="4000" b="1" i="1" dirty="0" smtClean="0"/>
              <a:t>Щ</a:t>
            </a:r>
            <a:r>
              <a:rPr lang="ru-RU" sz="4000" b="1" dirty="0" smtClean="0"/>
              <a:t> </a:t>
            </a:r>
            <a:r>
              <a:rPr lang="ru-RU" sz="4000" b="1" i="1" dirty="0" smtClean="0"/>
              <a:t>ч </a:t>
            </a:r>
            <a:r>
              <a:rPr lang="ru-RU" sz="4000" b="1" i="1" dirty="0" err="1" smtClean="0"/>
              <a:t>щ</a:t>
            </a:r>
            <a:r>
              <a:rPr lang="ru-RU" sz="4000" b="1" dirty="0" smtClean="0"/>
              <a:t> Щ </a:t>
            </a:r>
            <a:r>
              <a:rPr lang="ru-RU" sz="4000" dirty="0" err="1" smtClean="0"/>
              <a:t>щ</a:t>
            </a:r>
            <a:r>
              <a:rPr lang="ru-RU" sz="4000" dirty="0" smtClean="0"/>
              <a:t> Ч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ч</a:t>
            </a:r>
            <a:r>
              <a:rPr lang="ru-RU" sz="4000" b="1" dirty="0" smtClean="0"/>
              <a:t> Ч Щ </a:t>
            </a:r>
            <a:endParaRPr lang="ru-RU" sz="4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endParaRPr lang="ru-RU" sz="1600" dirty="0" smtClean="0"/>
          </a:p>
          <a:p>
            <a:pPr algn="r">
              <a:buNone/>
            </a:pPr>
            <a:r>
              <a:rPr lang="ru-RU" sz="1600" dirty="0" smtClean="0"/>
              <a:t>Ответ</a:t>
            </a:r>
            <a:r>
              <a:rPr lang="ru-RU" sz="1600" dirty="0" smtClean="0"/>
              <a:t>: Ч – 8, Щ – 7.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Игра </a:t>
            </a:r>
            <a:r>
              <a:rPr lang="ru-RU" b="1" dirty="0" smtClean="0"/>
              <a:t>«Кто внимательный</a:t>
            </a:r>
            <a:r>
              <a:rPr lang="ru-RU" b="1" dirty="0" smtClean="0"/>
              <a:t>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Подчеркните </a:t>
            </a:r>
            <a:r>
              <a:rPr lang="ru-RU" dirty="0" smtClean="0"/>
              <a:t>букву </a:t>
            </a:r>
            <a:r>
              <a:rPr lang="ru-RU" u="sng" dirty="0" smtClean="0"/>
              <a:t>Ч</a:t>
            </a:r>
            <a:r>
              <a:rPr lang="ru-RU" dirty="0" smtClean="0"/>
              <a:t> одной чертой, </a:t>
            </a:r>
            <a:r>
              <a:rPr lang="ru-RU" u="sng" dirty="0" smtClean="0"/>
              <a:t>Щ </a:t>
            </a:r>
            <a:r>
              <a:rPr lang="ru-RU" dirty="0" smtClean="0"/>
              <a:t>— двумя: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С </a:t>
            </a:r>
            <a:r>
              <a:rPr lang="ru-RU" b="1" dirty="0" smtClean="0"/>
              <a:t>Щ О З Ч  Н Ш М Ч П Щ С Ш Н Щ П Ш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Щ Б Ш Ч З Н Т Щ С Ч Б Э Н Щ К В Ч П Н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Э М Ч Т Г Щ Н С Ч Б С В Щ К Х Ч С П Ш</a:t>
            </a:r>
            <a:endParaRPr lang="ru-RU" dirty="0" smtClean="0"/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164288" y="2132856"/>
            <a:ext cx="4320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152</TotalTime>
  <Words>169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Тема: Различение звуков и букв Ч и Щ</vt:lpstr>
      <vt:lpstr>Звук Ч     –     звук Щ</vt:lpstr>
      <vt:lpstr>Слайд 3</vt:lpstr>
      <vt:lpstr>Слайд 4</vt:lpstr>
      <vt:lpstr>Игра «Наоборот» Замени звук Ч на Щ и наоборот звук Щ на Ч:</vt:lpstr>
      <vt:lpstr>Слайд 6</vt:lpstr>
      <vt:lpstr>Читаем слоги</vt:lpstr>
      <vt:lpstr>Сосчитай сколько здесь букв Ч и Щ: </vt:lpstr>
      <vt:lpstr>Игра «Кто внимательный?» </vt:lpstr>
      <vt:lpstr>Игра « У гнома и у великана»</vt:lpstr>
      <vt:lpstr>Слайд 11</vt:lpstr>
      <vt:lpstr>Вставь нужный слог и прочитай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Различение звуков и букв Ч и Щ</dc:title>
  <dc:creator>Денис</dc:creator>
  <cp:lastModifiedBy>Денис</cp:lastModifiedBy>
  <cp:revision>13</cp:revision>
  <dcterms:created xsi:type="dcterms:W3CDTF">2020-04-25T12:52:02Z</dcterms:created>
  <dcterms:modified xsi:type="dcterms:W3CDTF">2020-04-26T10:33:12Z</dcterms:modified>
</cp:coreProperties>
</file>